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DF2C268-2D7E-4711-85BD-EA172220A77E}">
  <a:tblStyle styleId="{CDF2C268-2D7E-4711-85BD-EA172220A77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dfac97328_0_6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dfac9732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2dfac97328_0_75: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2dfac97328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0d2f500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0d2f500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HHCSE6T56qJXw8X_SSSB6QJTuHit58z8Fm5IpouaGo/view" TargetMode="External"/><Relationship Id="rId10" Type="http://schemas.openxmlformats.org/officeDocument/2006/relationships/hyperlink" Target="https://docs.google.com/presentation/d/1V1ReJ-KbrnPCVtwGZnWdIES4MkilzJxCaQSKsuxfDPs/view" TargetMode="External"/><Relationship Id="rId13" Type="http://schemas.openxmlformats.org/officeDocument/2006/relationships/hyperlink" Target="https://docs.google.com/presentation/d/11rp81hfJN_-53a7RPkBVnqmPKLGd8iwAt7ZnKInlt7M/view" TargetMode="External"/><Relationship Id="rId12" Type="http://schemas.openxmlformats.org/officeDocument/2006/relationships/hyperlink" Target="https://docs.google.com/presentation/d/18moXfKdV6NPPgi0Kw-mssQpiF9-AOQXf4W9sDM6vNXc/view" TargetMode="External"/><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V1ReJ-KbrnPCVtwGZnWdIES4MkilzJxCaQSKsuxfDPs/view" TargetMode="External"/><Relationship Id="rId15" Type="http://schemas.openxmlformats.org/officeDocument/2006/relationships/hyperlink" Target="https://docs.google.com/presentation/d/142HZ_QufEInKG9PGtwlojJmcjhd9wpyiX0iKYu_DiIg/view" TargetMode="External"/><Relationship Id="rId14" Type="http://schemas.openxmlformats.org/officeDocument/2006/relationships/hyperlink" Target="https://docs.google.com/presentation/d/1Er5aI2Y3cX7eP4VJhw3tLsEMRBoqYS_oZz6lF4szawA/view" TargetMode="External"/><Relationship Id="rId17" Type="http://schemas.openxmlformats.org/officeDocument/2006/relationships/hyperlink" Target="https://docs.google.com/presentation/d/1va3xuqWx7Oq9joHVJ7G8vTfQy6Sq31Y63hsVWDfsvJY/view" TargetMode="External"/><Relationship Id="rId16" Type="http://schemas.openxmlformats.org/officeDocument/2006/relationships/hyperlink" Target="https://docs.google.com/presentation/d/142HZ_QufEInKG9PGtwlojJmcjhd9wpyiX0iKYu_DiIg/view" TargetMode="External"/><Relationship Id="rId5" Type="http://schemas.openxmlformats.org/officeDocument/2006/relationships/hyperlink" Target="https://docs.google.com/presentation/d/1va3xuqWx7Oq9joHVJ7G8vTfQy6Sq31Y63hsVWDfsvJY/view" TargetMode="External"/><Relationship Id="rId6" Type="http://schemas.openxmlformats.org/officeDocument/2006/relationships/hyperlink" Target="https://docs.google.com/presentation/d/18JhFWFQwBiAwWv4ALcenGDQo5oZm_PBEBh0a8IxLrQI/view" TargetMode="External"/><Relationship Id="rId7" Type="http://schemas.openxmlformats.org/officeDocument/2006/relationships/hyperlink" Target="https://docs.google.com/presentation/d/15H-PugzouoieJHiQUGEDqVjxfcx2uCrZU4wGXfluw_4/view" TargetMode="External"/><Relationship Id="rId8" Type="http://schemas.openxmlformats.org/officeDocument/2006/relationships/hyperlink" Target="https://docs.google.com/presentation/d/1gZR4iuI6PVWWJWuZkWPoITInxHgqE1n7pk-NwNKE0X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www.youtube.com/watch?v=RQ7VUZHwbEk" TargetMode="External"/><Relationship Id="rId5" Type="http://schemas.openxmlformats.org/officeDocument/2006/relationships/hyperlink" Target="https://docs.google.com/presentation/d/18JhFWFQwBiAwWv4ALcenGDQo5oZm_PBEBh0a8IxLrQI/view" TargetMode="External"/><Relationship Id="rId6" Type="http://schemas.openxmlformats.org/officeDocument/2006/relationships/hyperlink" Target="https://docs.google.com/presentation/d/15H-PugzouoieJHiQUGEDqVjxfcx2uCrZU4wGXfluw_4/view" TargetMode="External"/><Relationship Id="rId7" Type="http://schemas.openxmlformats.org/officeDocument/2006/relationships/hyperlink" Target="https://docs.google.com/presentation/d/1gZR4iuI6PVWWJWuZkWPoITInxHgqE1n7pk-NwNKE0XU/view" TargetMode="External"/><Relationship Id="rId8" Type="http://schemas.openxmlformats.org/officeDocument/2006/relationships/hyperlink" Target="https://docs.google.com/presentation/d/1V1ReJ-KbrnPCVtwGZnWdIES4MkilzJxCaQSKsuxfDPs/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42HZ_QufEInKG9PGtwlojJmcjhd9wpyiX0iKYu_DiIg/view" TargetMode="External"/><Relationship Id="rId6" Type="http://schemas.openxmlformats.org/officeDocument/2006/relationships/hyperlink" Target="https://docs.google.com/presentation/d/1pHHCSE6T56qJXw8X_SSSB6QJTuHit58z8Fm5IpouaGo/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00" name="Google Shape;100;p2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01" name="Google Shape;101;p2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55863" y="582125"/>
          <a:ext cx="3000000" cy="3000000"/>
        </p:xfrm>
        <a:graphic>
          <a:graphicData uri="http://schemas.openxmlformats.org/drawingml/2006/table">
            <a:tbl>
              <a:tblPr>
                <a:noFill/>
                <a:tableStyleId>{CDF2C268-2D7E-4711-85BD-EA172220A77E}</a:tableStyleId>
              </a:tblPr>
              <a:tblGrid>
                <a:gridCol w="1633350"/>
                <a:gridCol w="4045800"/>
                <a:gridCol w="3669725"/>
              </a:tblGrid>
              <a:tr h="30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1: </a:t>
                      </a:r>
                      <a:r>
                        <a:rPr b="1" lang="en" sz="1300">
                          <a:latin typeface="Inter"/>
                          <a:ea typeface="Inter"/>
                          <a:cs typeface="Inter"/>
                          <a:sym typeface="Inter"/>
                        </a:rPr>
                        <a:t>Hominin Evolution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6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does fossil evidence reveal about human evolution?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04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Continuity &amp; Change Over Time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947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Inquiry Journal Introduction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Unit 2 Inquiry Journal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Hominin Evolution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Hominin Evolution </a:t>
                      </a:r>
                      <a:r>
                        <a:rPr lang="en" sz="1200" u="sng">
                          <a:solidFill>
                            <a:schemeClr val="hlink"/>
                          </a:solidFill>
                          <a:latin typeface="Inter"/>
                          <a:ea typeface="Inter"/>
                          <a:cs typeface="Inter"/>
                          <a:sym typeface="Inter"/>
                          <a:hlinkClick r:id="rId10"/>
                        </a:rPr>
                        <a:t>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1"/>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3"/>
                        </a:rPr>
                        <a:t>Unit 2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4"/>
                        </a:rPr>
                        <a:t>Printed Student Materials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5"/>
                        </a:rPr>
                        <a:t>Fossil</a:t>
                      </a:r>
                      <a:r>
                        <a:rPr lang="en" sz="1200" u="sng">
                          <a:solidFill>
                            <a:schemeClr val="hlink"/>
                          </a:solidFill>
                          <a:latin typeface="Inter"/>
                          <a:ea typeface="Inter"/>
                          <a:cs typeface="Inter"/>
                          <a:sym typeface="Inter"/>
                          <a:hlinkClick r:id="rId16"/>
                        </a:rPr>
                        <a:t> Profile Cards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04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Fossil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09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7"/>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2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05" name="Google Shape;105;p2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11" name="Google Shape;111;p26"/>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12" name="Google Shape;112;p2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4" name="Google Shape;114;p26"/>
          <p:cNvGraphicFramePr/>
          <p:nvPr/>
        </p:nvGraphicFramePr>
        <p:xfrm>
          <a:off x="279838" y="582125"/>
          <a:ext cx="3000000" cy="3000000"/>
        </p:xfrm>
        <a:graphic>
          <a:graphicData uri="http://schemas.openxmlformats.org/drawingml/2006/table">
            <a:tbl>
              <a:tblPr>
                <a:noFill/>
                <a:tableStyleId>{CDF2C268-2D7E-4711-85BD-EA172220A77E}</a:tableStyleId>
              </a:tblPr>
              <a:tblGrid>
                <a:gridCol w="1673200"/>
                <a:gridCol w="4057350"/>
                <a:gridCol w="3702950"/>
              </a:tblGrid>
              <a:tr h="347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Hominin Evolution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08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an inquiry based approach, every unit is guided by an “Essential Question,” every topic by a “Compelling Question,” and every lesson by a “Supporting Question.”  Using the</a:t>
                      </a:r>
                      <a:r>
                        <a:rPr lang="en" sz="1200" u="sng">
                          <a:solidFill>
                            <a:schemeClr val="accent5"/>
                          </a:solidFill>
                          <a:latin typeface="Inter"/>
                          <a:ea typeface="Inter"/>
                          <a:cs typeface="Inter"/>
                          <a:sym typeface="Inter"/>
                          <a:hlinkClick r:id="rId5">
                            <a:extLst>
                              <a:ext uri="{A12FA001-AC4F-418D-AE19-62706E023703}">
                                <ahyp:hlinkClr val="tx"/>
                              </a:ext>
                            </a:extLst>
                          </a:hlinkClick>
                        </a:rPr>
                        <a:t> Inquiry Journal Introduction Presentation</a:t>
                      </a:r>
                      <a:r>
                        <a:rPr lang="en" sz="1200">
                          <a:solidFill>
                            <a:schemeClr val="dk1"/>
                          </a:solidFill>
                          <a:latin typeface="Inter"/>
                          <a:ea typeface="Inter"/>
                          <a:cs typeface="Inter"/>
                          <a:sym typeface="Inter"/>
                        </a:rPr>
                        <a:t>, introduce the “Inquiry Journal” to students by showing them the various parts and giving them time to preview the questions for Unit 2, Topic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08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Explain the process and importance of Inquiry using the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6"/>
                        </a:rPr>
                        <a:t>Unit 2 Inquiry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Unit 2- Topic 1:  Supporting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Listen and ask questions about the Inquiry Process and Journal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2- Topic 1: Evidence of Early Humans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08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Students will view a short video of Dr. Rick Potts, Paleoanthropologist and Director of the Smithsonian's Human Origins Program, discussing the fossil and archaeological evidence supporting human evolution.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171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Distribute the </a:t>
                      </a:r>
                      <a:r>
                        <a:rPr lang="en" sz="1200" u="sng">
                          <a:solidFill>
                            <a:schemeClr val="hlink"/>
                          </a:solidFill>
                          <a:latin typeface="Inter"/>
                          <a:ea typeface="Inter"/>
                          <a:cs typeface="Inter"/>
                          <a:sym typeface="Inter"/>
                          <a:hlinkClick r:id="rId7"/>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students with background information regarding human evolution using slide 6 of the </a:t>
                      </a:r>
                      <a:r>
                        <a:rPr lang="en" sz="1200" u="sng">
                          <a:solidFill>
                            <a:schemeClr val="hlink"/>
                          </a:solidFill>
                          <a:latin typeface="Inter"/>
                          <a:ea typeface="Inter"/>
                          <a:cs typeface="Inter"/>
                          <a:sym typeface="Inter"/>
                          <a:hlinkClick r:id="rId8"/>
                        </a:rPr>
                        <a:t>Hominin Evolution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Play </a:t>
                      </a:r>
                      <a:r>
                        <a:rPr lang="en" sz="1200" u="sng">
                          <a:solidFill>
                            <a:schemeClr val="hlink"/>
                          </a:solidFill>
                          <a:latin typeface="Inter"/>
                          <a:ea typeface="Inter"/>
                          <a:cs typeface="Inter"/>
                          <a:sym typeface="Inter"/>
                          <a:hlinkClick r:id="rId9"/>
                        </a:rPr>
                        <a:t>the video</a:t>
                      </a:r>
                      <a:r>
                        <a:rPr lang="en" sz="1200">
                          <a:latin typeface="Inter"/>
                          <a:ea typeface="Inter"/>
                          <a:cs typeface="Inter"/>
                          <a:sym typeface="Inter"/>
                        </a:rPr>
                        <a:t> using slide 7 of the presentation and instruct students to follow along with the video transcript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Pause the video at the 1:58 mark and </a:t>
                      </a:r>
                      <a:r>
                        <a:rPr lang="en" sz="1200">
                          <a:latin typeface="Inter"/>
                          <a:ea typeface="Inter"/>
                          <a:cs typeface="Inter"/>
                          <a:sym typeface="Inter"/>
                        </a:rPr>
                        <a:t>allow</a:t>
                      </a:r>
                      <a:r>
                        <a:rPr lang="en" sz="1200">
                          <a:latin typeface="Inter"/>
                          <a:ea typeface="Inter"/>
                          <a:cs typeface="Inter"/>
                          <a:sym typeface="Inter"/>
                        </a:rPr>
                        <a:t> students to synthesize their answers to questions 1 &amp;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discuss questions 1 &amp; 2 with a partner and then debrief whole group.</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Resume the video and instruct students to follow along with the video transcript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At </a:t>
                      </a:r>
                      <a:r>
                        <a:rPr lang="en" sz="1200">
                          <a:latin typeface="Inter"/>
                          <a:ea typeface="Inter"/>
                          <a:cs typeface="Inter"/>
                          <a:sym typeface="Inter"/>
                        </a:rPr>
                        <a:t>the</a:t>
                      </a:r>
                      <a:r>
                        <a:rPr lang="en" sz="1200">
                          <a:latin typeface="Inter"/>
                          <a:ea typeface="Inter"/>
                          <a:cs typeface="Inter"/>
                          <a:sym typeface="Inter"/>
                        </a:rPr>
                        <a:t> end of the video, allow students to synthesize their answers to questions 3 &amp; 4</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Debrief questions 3 &amp; 4 with the whole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the video transcript on student worksheet and answer questions 1 &amp; 2.</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a debrief with a partner about questions 1 &amp; 2.</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Follow along with the video transcript on student worksheet and answer questions 1 &amp;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a whole class debrief.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any new information learned to student worksheet.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15" name="Google Shape;115;p2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16" name="Google Shape;116;p2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122" name="Google Shape;122;p27"/>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123" name="Google Shape;123;p27"/>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7"/>
          <p:cNvGraphicFramePr/>
          <p:nvPr/>
        </p:nvGraphicFramePr>
        <p:xfrm>
          <a:off x="279838" y="582125"/>
          <a:ext cx="3000000" cy="3000000"/>
        </p:xfrm>
        <a:graphic>
          <a:graphicData uri="http://schemas.openxmlformats.org/drawingml/2006/table">
            <a:tbl>
              <a:tblPr>
                <a:noFill/>
                <a:tableStyleId>{CDF2C268-2D7E-4711-85BD-EA172220A77E}</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a:t>
                      </a:r>
                      <a:r>
                        <a:rPr b="1" lang="en" sz="1300">
                          <a:solidFill>
                            <a:schemeClr val="dk1"/>
                          </a:solidFill>
                          <a:latin typeface="Inter"/>
                          <a:ea typeface="Inter"/>
                          <a:cs typeface="Inter"/>
                          <a:sym typeface="Inter"/>
                        </a:rPr>
                        <a:t>Hominin Evolution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770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The students will work in small groups to analyze fossil evidence of 4 species of early humans using </a:t>
                      </a:r>
                      <a:r>
                        <a:rPr lang="en" sz="1200" u="sng">
                          <a:solidFill>
                            <a:schemeClr val="hlink"/>
                          </a:solidFill>
                          <a:latin typeface="Inter"/>
                          <a:ea typeface="Inter"/>
                          <a:cs typeface="Inter"/>
                          <a:sym typeface="Inter"/>
                          <a:hlinkClick r:id="rId5"/>
                        </a:rPr>
                        <a:t>Fossil Profile Cards</a:t>
                      </a:r>
                      <a:r>
                        <a:rPr lang="en" sz="1200">
                          <a:latin typeface="Inter"/>
                          <a:ea typeface="Inter"/>
                          <a:cs typeface="Inter"/>
                          <a:sym typeface="Inter"/>
                        </a:rPr>
                        <a:t>. As a team, students will fill out the Fossil Evidence Chart (page 3) with key information learned from the profile card. Students will navigate through four stations to analyze each card. It is recommended to create 2 or 3 sets of stations to </a:t>
                      </a:r>
                      <a:r>
                        <a:rPr lang="en" sz="1200">
                          <a:latin typeface="Inter"/>
                          <a:ea typeface="Inter"/>
                          <a:cs typeface="Inter"/>
                          <a:sym typeface="Inter"/>
                        </a:rPr>
                        <a:t>limit</a:t>
                      </a:r>
                      <a:r>
                        <a:rPr lang="en" sz="1200">
                          <a:latin typeface="Inter"/>
                          <a:ea typeface="Inter"/>
                          <a:cs typeface="Inter"/>
                          <a:sym typeface="Inter"/>
                        </a:rPr>
                        <a:t> the number of students in one location at a time.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61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up classroom</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a:solidFill>
                            <a:schemeClr val="dk1"/>
                          </a:solidFill>
                          <a:latin typeface="Inter"/>
                          <a:ea typeface="Inter"/>
                          <a:cs typeface="Inter"/>
                          <a:sym typeface="Inter"/>
                        </a:rPr>
                        <a:t>2-3 sets of station</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a:latin typeface="Inter"/>
                          <a:ea typeface="Inter"/>
                          <a:cs typeface="Inter"/>
                          <a:sym typeface="Inter"/>
                        </a:rPr>
                        <a:t>4 stations per set</a:t>
                      </a:r>
                      <a:endParaRPr sz="1200">
                        <a:latin typeface="Inter"/>
                        <a:ea typeface="Inter"/>
                        <a:cs typeface="Inter"/>
                        <a:sym typeface="Inter"/>
                      </a:endParaRPr>
                    </a:p>
                    <a:p>
                      <a:pPr indent="-304800" lvl="0" marL="800100" rtl="0" algn="l">
                        <a:spcBef>
                          <a:spcPts val="0"/>
                        </a:spcBef>
                        <a:spcAft>
                          <a:spcPts val="0"/>
                        </a:spcAft>
                        <a:buSzPts val="1200"/>
                        <a:buFont typeface="Inter"/>
                        <a:buChar char="●"/>
                      </a:pPr>
                      <a:r>
                        <a:rPr lang="en" sz="1200">
                          <a:latin typeface="Inter"/>
                          <a:ea typeface="Inter"/>
                          <a:cs typeface="Inter"/>
                          <a:sym typeface="Inter"/>
                        </a:rPr>
                        <a:t>~4 copies of a profile card at each station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Determine </a:t>
                      </a:r>
                      <a:r>
                        <a:rPr lang="en" sz="1200">
                          <a:latin typeface="Inter"/>
                          <a:ea typeface="Inter"/>
                          <a:cs typeface="Inter"/>
                          <a:sym typeface="Inter"/>
                        </a:rPr>
                        <a:t>student</a:t>
                      </a:r>
                      <a:r>
                        <a:rPr lang="en" sz="1200">
                          <a:latin typeface="Inter"/>
                          <a:ea typeface="Inter"/>
                          <a:cs typeface="Inter"/>
                          <a:sym typeface="Inter"/>
                        </a:rPr>
                        <a:t> groupings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starting station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Provide academic and behavior </a:t>
                      </a:r>
                      <a:r>
                        <a:rPr lang="en" sz="1200">
                          <a:latin typeface="Inter"/>
                          <a:ea typeface="Inter"/>
                          <a:cs typeface="Inter"/>
                          <a:sym typeface="Inter"/>
                        </a:rPr>
                        <a:t>expectations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Monitor timing and direct movement (~5 minutes per station is recommended)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Debrief the evidence chart with the whole class at the conclusion of the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to set with group at assigned station</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Work with group to read each Fossil Profile Card and fill out the Fossil Evidence Chart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the whole class debrief</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rgbClr val="000000"/>
                          </a:solidFill>
                          <a:latin typeface="Inter"/>
                          <a:ea typeface="Inter"/>
                          <a:cs typeface="Inter"/>
                          <a:sym typeface="Inter"/>
                        </a:rPr>
                        <a:t> in which they reflect on their learnings from the day by engaging in a 3, 2, 1 </a:t>
                      </a:r>
                      <a:r>
                        <a:rPr lang="en" sz="1200">
                          <a:latin typeface="Inter"/>
                          <a:ea typeface="Inter"/>
                          <a:cs typeface="Inter"/>
                          <a:sym typeface="Inter"/>
                        </a:rPr>
                        <a:t>approach</a:t>
                      </a:r>
                      <a:r>
                        <a:rPr lang="en" sz="1200">
                          <a:solidFill>
                            <a:srgbClr val="000000"/>
                          </a:solidFill>
                          <a:latin typeface="Inter"/>
                          <a:ea typeface="Inter"/>
                          <a:cs typeface="Inter"/>
                          <a:sym typeface="Inter"/>
                        </a:rPr>
                        <a:t> that includes prompts requiring students to list out aspects relating to the number.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Exit Ticket and provide instructions for 3, 2,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Respond to each of the prompts in the boxes.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1.1 Analyze the scientific and archeological evidence for hominin evolution from the Australopithecines to Homo sapiens.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1.2 Describe types of evidence and methods of investigation that anthropologists, archaeologists and other scholars have used to reconstruct early human evolution and cultural development.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126" name="Google Shape;126;p27"/>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Origins of Humanity: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127" name="Google Shape;127;p27"/>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